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</p:sldMasterIdLst>
  <p:notesMasterIdLst>
    <p:notesMasterId r:id="rId81"/>
  </p:notesMasterIdLst>
  <p:sldIdLst>
    <p:sldId id="260" r:id="rId3"/>
    <p:sldId id="340" r:id="rId4"/>
    <p:sldId id="341" r:id="rId5"/>
    <p:sldId id="335" r:id="rId6"/>
    <p:sldId id="333" r:id="rId7"/>
    <p:sldId id="261" r:id="rId8"/>
    <p:sldId id="263" r:id="rId9"/>
    <p:sldId id="33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36" r:id="rId19"/>
    <p:sldId id="337" r:id="rId20"/>
    <p:sldId id="338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39" r:id="rId69"/>
    <p:sldId id="324" r:id="rId70"/>
    <p:sldId id="326" r:id="rId71"/>
    <p:sldId id="327" r:id="rId72"/>
    <p:sldId id="328" r:id="rId73"/>
    <p:sldId id="329" r:id="rId74"/>
    <p:sldId id="330" r:id="rId75"/>
    <p:sldId id="332" r:id="rId76"/>
    <p:sldId id="331" r:id="rId77"/>
    <p:sldId id="257" r:id="rId78"/>
    <p:sldId id="258" r:id="rId79"/>
    <p:sldId id="259" r:id="rId8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27D0672-453B-4286-AE46-E6EB5684BE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E821-13A5-4AB4-A5E0-30508F4DAF6A}" type="slidenum">
              <a:rPr lang="ar-EG" smtClean="0"/>
              <a:pPr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81387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B44A46-03E3-4820-9BAE-3DD20ED727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9B6D-0536-45FD-B625-6D5413C09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AF9F8-0C07-4446-949E-318681D313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2AC0FF-438B-4979-810B-6F758B620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EG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3EEE52-5531-4B6A-9DE3-B2C33B1A5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D9A7C-EB81-468A-8A27-E4CBE9F44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7BC3F-4205-4334-A65A-FC968E3A7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A3388-E15E-43B0-A9A0-DFE61184B1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C2B69-2FCD-410A-9E24-5B41EEBAB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AD24A-FDB0-4BBF-9866-EC44F179B0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3BFF5-7667-4E7A-8A13-A5ECA819C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A64CB-AB04-4D12-8684-90EB45406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EB7A3-442D-4AEF-9F09-5807A4EF8A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47EDF-8E77-4C09-A298-C036BFC26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9AC8B-BE0E-4347-B36D-4DA007A98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D9C7E-C82E-412D-8095-2810EBC72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3896D-43D6-4BC1-A784-6893B05E5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4537F-558F-40A2-B695-8AF2922215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81D26-5CF8-400D-8088-2F1F5F76F5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D787-2934-4893-A3C3-9869DB571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2802E-D35D-4CA0-B998-FA6DD205C3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3753E-FC84-40D6-A598-9AE5E05BC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36796-3684-4BAE-8371-7624A8DE30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EAF1617-5C51-461E-8149-1D09573C93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3" r:id="rId12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EG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3DC529-87F5-45DE-851F-4CF4049502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605;&#1581;&#1605;&#1583;\Desktop\&#1575;&#1604;&#1605;&#1572;&#1578;&#1605;&#1585;\New%20folder%20(2)\My%20Movie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605;&#1581;&#1605;&#1583;\Desktop\&#1575;&#1604;&#1605;&#1572;&#1578;&#1605;&#1585;\New%20folder%20(2)\My%20Movie%202%20fr%20angle.mp4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605;&#1581;&#1605;&#1583;\Desktop\&#1575;&#1604;&#1605;&#1572;&#1578;&#1605;&#1585;\New%20folder%20(2)\My%20Movie%203%20fr%20angle%20recon%20plate.mp4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8388424" cy="2016224"/>
          </a:xfrm>
        </p:spPr>
        <p:txBody>
          <a:bodyPr/>
          <a:lstStyle/>
          <a:p>
            <a:r>
              <a:rPr lang="en-US" sz="6600" dirty="0" smtClean="0">
                <a:solidFill>
                  <a:srgbClr val="002060"/>
                </a:solidFill>
                <a:latin typeface="Arial Rounded MT Bold" pitchFamily="34" charset="0"/>
              </a:rPr>
              <a:t>Fracture mandible;</a:t>
            </a:r>
            <a:r>
              <a:rPr lang="en-US" sz="6600" dirty="0" smtClean="0">
                <a:latin typeface="Arial Rounded MT Bold" pitchFamily="34" charset="0"/>
              </a:rPr>
              <a:t/>
            </a:r>
            <a:br>
              <a:rPr lang="en-US" sz="6600" dirty="0" smtClean="0">
                <a:latin typeface="Arial Rounded MT Bold" pitchFamily="34" charset="0"/>
              </a:rPr>
            </a:br>
            <a:r>
              <a:rPr lang="en-US" sz="4400" dirty="0" smtClean="0">
                <a:latin typeface="Arial Rounded MT Bold" pitchFamily="34" charset="0"/>
              </a:rPr>
              <a:t>the art to manage</a:t>
            </a:r>
            <a:endParaRPr lang="ar-EG" sz="6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9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9218" name="Picture 2" descr="C:\Users\AL BOSTAN\Downloads\ao\FireShot Capture 255 - Mandible - Indication - S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57" t="7314" r="51024" b="83885"/>
          <a:stretch/>
        </p:blipFill>
        <p:spPr bwMode="auto">
          <a:xfrm>
            <a:off x="-36512" y="0"/>
            <a:ext cx="9192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6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2" descr="C:\Users\AL BOSTAN\Downloads\ao\FireShot Capture 255 - Mandible - Indication - S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05" t="16311" r="51380" b="70760"/>
          <a:stretch/>
        </p:blipFill>
        <p:spPr bwMode="auto">
          <a:xfrm>
            <a:off x="-1" y="0"/>
            <a:ext cx="90190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4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5" y="404664"/>
            <a:ext cx="8028385" cy="4525963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patient is monitored using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panorex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At 6 weeks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MMF is released and fracture stability determined by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manipulation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The patient is placed on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soft diet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if the occlusion maintains for a two-week period, the arch bars may be removed.</a:t>
            </a:r>
            <a:endParaRPr lang="ar-EG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5058" name="Picture 2" descr="C:\Users\محمد\Desktop\New folder (2)\91_S50_p100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408" y="260648"/>
            <a:ext cx="845734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6082" name="Picture 2" descr="C:\Users\محمد\Desktop\New folder (2)\91_S50_p140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787044" cy="5768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" name="My Movi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2" descr="C:\Users\AL BOSTAN\Downloads\ao\FireShot Capture 255 - Mandible - Indication - S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85" t="31279" r="51149" b="53074"/>
          <a:stretch/>
        </p:blipFill>
        <p:spPr bwMode="auto">
          <a:xfrm>
            <a:off x="0" y="75850"/>
            <a:ext cx="9144000" cy="678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n-US"/>
              <a:t>Lag Screw Technique</a:t>
            </a:r>
          </a:p>
        </p:txBody>
      </p:sp>
      <p:pic>
        <p:nvPicPr>
          <p:cNvPr id="62477" name="Picture 13" descr="Scan00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6313" y="1905000"/>
            <a:ext cx="3000375" cy="1981200"/>
          </a:xfrm>
          <a:noFill/>
          <a:ln/>
        </p:spPr>
      </p:pic>
      <p:pic>
        <p:nvPicPr>
          <p:cNvPr id="62478" name="Picture 14" descr="Scan00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2875" y="1941513"/>
            <a:ext cx="2889250" cy="1908175"/>
          </a:xfrm>
          <a:noFill/>
          <a:ln/>
        </p:spPr>
      </p:pic>
      <p:pic>
        <p:nvPicPr>
          <p:cNvPr id="62479" name="Picture 15" descr="Scan00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73138" y="4038600"/>
            <a:ext cx="3005137" cy="1981200"/>
          </a:xfrm>
          <a:noFill/>
          <a:ln/>
        </p:spPr>
      </p:pic>
      <p:pic>
        <p:nvPicPr>
          <p:cNvPr id="62480" name="Picture 16" descr="Scan002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57800" y="4043363"/>
            <a:ext cx="2819400" cy="1971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Lag Screw Technique</a:t>
            </a:r>
          </a:p>
        </p:txBody>
      </p:sp>
      <p:pic>
        <p:nvPicPr>
          <p:cNvPr id="65543" name="Picture 7" descr="Scan00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9338" y="2065338"/>
            <a:ext cx="2852737" cy="3794125"/>
          </a:xfrm>
          <a:noFill/>
          <a:ln/>
        </p:spPr>
      </p:pic>
      <p:pic>
        <p:nvPicPr>
          <p:cNvPr id="65544" name="Picture 8" descr="Scan0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3038" y="2043113"/>
            <a:ext cx="2828925" cy="38369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Lag Screw Technique</a:t>
            </a:r>
          </a:p>
        </p:txBody>
      </p:sp>
      <p:pic>
        <p:nvPicPr>
          <p:cNvPr id="67591" name="Picture 7" descr="Scan00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3450" y="2289175"/>
            <a:ext cx="3084513" cy="3346450"/>
          </a:xfrm>
          <a:noFill/>
          <a:ln/>
        </p:spPr>
      </p:pic>
      <p:pic>
        <p:nvPicPr>
          <p:cNvPr id="67592" name="Picture 8" descr="Scan00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286000"/>
            <a:ext cx="3276600" cy="3352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History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Edwin Smith Papyrus 1650 described </a:t>
            </a:r>
            <a:r>
              <a:rPr lang="en-US" dirty="0" err="1"/>
              <a:t>Hx</a:t>
            </a:r>
            <a:r>
              <a:rPr lang="en-US" dirty="0"/>
              <a:t>, </a:t>
            </a:r>
            <a:r>
              <a:rPr lang="en-US" dirty="0" err="1"/>
              <a:t>Phy</a:t>
            </a:r>
            <a:r>
              <a:rPr lang="en-US" dirty="0"/>
              <a:t>, Diagnosis.  Often fatal </a:t>
            </a:r>
            <a:r>
              <a:rPr lang="en-US" dirty="0" smtClean="0"/>
              <a:t>disease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Hippocrates – Described </a:t>
            </a:r>
            <a:r>
              <a:rPr lang="en-US" dirty="0" err="1"/>
              <a:t>monomaxillary</a:t>
            </a:r>
            <a:r>
              <a:rPr lang="en-US" dirty="0"/>
              <a:t> dental fixation and binding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2" descr="C:\Users\AL BOSTAN\Downloads\ao\FireShot Capture 255 - Mandible - Indication - S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90" t="49013" r="51290" b="4104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32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2" descr="C:\Users\AL BOSTAN\Downloads\ao\FireShot Capture 255 - Mandible - Indication - S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9" t="61551" r="51018" b="28209"/>
          <a:stretch/>
        </p:blipFill>
        <p:spPr bwMode="auto">
          <a:xfrm>
            <a:off x="305526" y="764704"/>
            <a:ext cx="855095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7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2" descr="C:\Users\AL BOSTAN\Downloads\ao\FireShot Capture 255 - Mandible - Indication - S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71" t="74185" r="51261" b="13148"/>
          <a:stretch/>
        </p:blipFill>
        <p:spPr bwMode="auto">
          <a:xfrm>
            <a:off x="0" y="0"/>
            <a:ext cx="9144000" cy="671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64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92591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Intraoral approach to the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and body</a:t>
            </a:r>
            <a:endParaRPr lang="ar-EG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39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Mucosal incision</a:t>
            </a:r>
          </a:p>
          <a:p>
            <a:pPr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Unless contraindicated, infiltrate the area with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local anesthetic containing a vasoconstrictor.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Make an incision through the mucosa in the vestibule. </a:t>
            </a:r>
          </a:p>
          <a:p>
            <a:pPr algn="l" rtl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Between the canines the incision is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made 10–15 mm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away from the attached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a curvilinear fashion.</a:t>
            </a:r>
          </a:p>
          <a:p>
            <a:pPr algn="l" rtl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Posterior to the canine the incision is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 5 mm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away from the attached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staying superior to the mental nerve.</a:t>
            </a:r>
            <a:endParaRPr lang="ar-EG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8130" name="Picture 2" descr="C:\Users\محمد\Desktop\New folder (2)\A10_i120_54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006"/>
            <a:ext cx="9144000" cy="686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Surgical flap dissection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925144"/>
          </a:xfrm>
        </p:spPr>
        <p:txBody>
          <a:bodyPr/>
          <a:lstStyle/>
          <a:p>
            <a:pPr algn="l" rtl="0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Carry the incision through the mucosal layer. Dissect a mucosal flap that retracts or is lifted (as shown) to expose the surface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mentalis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muscle</a:t>
            </a:r>
          </a:p>
          <a:p>
            <a:pPr algn="l" rtl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9154" name="Picture 2" descr="C:\Users\محمد\Desktop\New folder (2)\A10_i130_5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56"/>
            <a:ext cx="9144000" cy="6824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Fracture site exposure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Elevate a </a:t>
            </a:r>
            <a:r>
              <a:rPr lang="en-US" dirty="0" err="1" smtClean="0"/>
              <a:t>mucoperiosteal</a:t>
            </a:r>
            <a:r>
              <a:rPr lang="en-US" dirty="0" smtClean="0"/>
              <a:t> flap to expose the fracture.</a:t>
            </a:r>
            <a:endParaRPr lang="ar-EG" dirty="0"/>
          </a:p>
        </p:txBody>
      </p:sp>
      <p:pic>
        <p:nvPicPr>
          <p:cNvPr id="50178" name="Picture 2" descr="C:\Users\محمد\Desktop\New folder (2)\A10_f100_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852936"/>
            <a:ext cx="5381220" cy="3653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Dissection of the mental nerve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6824439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 the extended intraoral approach, care must be taken to </a:t>
            </a:r>
            <a:r>
              <a:rPr lang="en-US" sz="3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protect the trunk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of the mental nerve which exits in the anterior body region.</a:t>
            </a:r>
          </a:p>
          <a:p>
            <a:endParaRPr lang="ar-EG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محمد\Desktop\New folder (2)\A10_f400_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530675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History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Schede</a:t>
            </a:r>
            <a:r>
              <a:rPr lang="en-US" dirty="0"/>
              <a:t> 1888 – Bone plate of steel secured with 4 </a:t>
            </a:r>
            <a:r>
              <a:rPr lang="en-US" dirty="0" smtClean="0"/>
              <a:t>screws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err="1"/>
              <a:t>Luhr</a:t>
            </a:r>
            <a:r>
              <a:rPr lang="en-US" dirty="0"/>
              <a:t> 1960 – Developed </a:t>
            </a:r>
            <a:r>
              <a:rPr lang="en-US" dirty="0" err="1"/>
              <a:t>mandibular</a:t>
            </a:r>
            <a:r>
              <a:rPr lang="en-US" dirty="0"/>
              <a:t> compression </a:t>
            </a:r>
            <a:r>
              <a:rPr lang="en-US" dirty="0" smtClean="0"/>
              <a:t>plates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Michelet and </a:t>
            </a:r>
            <a:r>
              <a:rPr lang="en-US" dirty="0" err="1"/>
              <a:t>Champy</a:t>
            </a:r>
            <a:r>
              <a:rPr lang="en-US" dirty="0"/>
              <a:t> </a:t>
            </a:r>
            <a:r>
              <a:rPr lang="en-US" dirty="0" smtClean="0"/>
              <a:t>1970’s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Plate positioning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Position the plate a few millimeters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to the inferior border.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miniplate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fixation is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adaptation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osteosynthesis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does not compress the fracture, the plate can be placed in a direction other than perpendicular to the fracture line</a:t>
            </a:r>
          </a:p>
          <a:p>
            <a:endParaRPr lang="ar-EG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2226" name="Picture 2" descr="C:\Users\محمد\Desktop\New folder (2)\91_S20_i320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00606" cy="5407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Application of second plate </a:t>
            </a:r>
            <a:br>
              <a:rPr lang="en-US" b="1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Remove the reduction forceps.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 place a second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miniplate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2.0 below the apices of the tooth roots.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Occasionally, the plate must be positioned higher on the mandible.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Great care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be taken when drilling in this area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tooth roots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just below the cortex and can be damaged using a 6 mm drill bit with stop.</a:t>
            </a:r>
          </a:p>
          <a:p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0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3251" name="Picture 3" descr="C:\Users\محمد\Desktop\New folder (2)\91_S20_i900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575"/>
            <a:ext cx="9144000" cy="6207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4274" name="Picture 2" descr="C:\Users\محمد\Desktop\New folder (2)\sta91_S20_p140_L.jpg"/>
          <p:cNvPicPr>
            <a:picLocks noChangeAspect="1" noChangeArrowheads="1"/>
          </p:cNvPicPr>
          <p:nvPr/>
        </p:nvPicPr>
        <p:blipFill>
          <a:blip r:embed="rId2" cstate="print"/>
          <a:srcRect r="12973"/>
          <a:stretch>
            <a:fillRect/>
          </a:stretch>
        </p:blipFill>
        <p:spPr bwMode="auto">
          <a:xfrm>
            <a:off x="971600" y="332656"/>
            <a:ext cx="7056785" cy="6006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36912"/>
            <a:ext cx="6316662" cy="1143000"/>
          </a:xfrm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fractures</a:t>
            </a:r>
            <a:endParaRPr lang="ar-EG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2050" name="Picture 2" descr="C:\Users\AL BOSTAN\Downloads\ao\FireShot Capture 257 - Mandible - Indication - B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15" t="6603" r="50000" b="87658"/>
          <a:stretch/>
        </p:blipFill>
        <p:spPr bwMode="auto">
          <a:xfrm>
            <a:off x="0" y="476672"/>
            <a:ext cx="91440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75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3074" name="Picture 2" descr="C:\Users\AL BOSTAN\Downloads\ao\FireShot Capture 257 - Mandible - Indication - B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21" t="12636" r="51015" b="74300"/>
          <a:stretch/>
        </p:blipFill>
        <p:spPr bwMode="auto">
          <a:xfrm>
            <a:off x="0" y="7795"/>
            <a:ext cx="9144000" cy="685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86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5298" name="Picture 2" descr="C:\Users\محمد\Desktop\New folder (2)\91_B60_p100_S.jpg"/>
          <p:cNvPicPr>
            <a:picLocks noChangeAspect="1" noChangeArrowheads="1"/>
          </p:cNvPicPr>
          <p:nvPr/>
        </p:nvPicPr>
        <p:blipFill>
          <a:blip r:embed="rId2" cstate="print"/>
          <a:srcRect r="18931"/>
          <a:stretch>
            <a:fillRect/>
          </a:stretch>
        </p:blipFill>
        <p:spPr bwMode="auto">
          <a:xfrm>
            <a:off x="1043608" y="404664"/>
            <a:ext cx="7121007" cy="5963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6322" name="Picture 2" descr="C:\Users\محمد\Desktop\New folder (2)\91_B60_p160_L.jpg"/>
          <p:cNvPicPr>
            <a:picLocks noChangeAspect="1" noChangeArrowheads="1"/>
          </p:cNvPicPr>
          <p:nvPr/>
        </p:nvPicPr>
        <p:blipFill>
          <a:blip r:embed="rId2" cstate="print"/>
          <a:srcRect r="12605"/>
          <a:stretch>
            <a:fillRect/>
          </a:stretch>
        </p:blipFill>
        <p:spPr bwMode="auto">
          <a:xfrm>
            <a:off x="755576" y="580851"/>
            <a:ext cx="7056784" cy="5981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4" descr="classification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098" name="Picture 2" descr="C:\Users\AL BOSTAN\Downloads\ao\FireShot Capture 257 - Mandible - Indication - B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46" t="27983" r="51359" b="605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68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Circumdental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wiring </a:t>
            </a:r>
            <a:endParaRPr lang="ar-EG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is </a:t>
            </a:r>
            <a:r>
              <a:rPr lang="en-US" dirty="0"/>
              <a:t>sometimes useful for provisional fracture reduction.</a:t>
            </a:r>
          </a:p>
          <a:p>
            <a:endParaRPr lang="ar-EG" dirty="0"/>
          </a:p>
        </p:txBody>
      </p:sp>
      <p:pic>
        <p:nvPicPr>
          <p:cNvPr id="4" name="Picture 2" descr="C:\Users\محمد\Desktop\New folder (2)\91_B70_p12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344" y="2484181"/>
            <a:ext cx="5904656" cy="4373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82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122" name="Picture 2" descr="C:\Users\AL BOSTAN\Downloads\ao\FireShot Capture 257 - Mandible - Indication - B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41377" r="51041" b="45109"/>
          <a:stretch/>
        </p:blipFill>
        <p:spPr bwMode="auto">
          <a:xfrm>
            <a:off x="0" y="128403"/>
            <a:ext cx="9144000" cy="67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91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6146" name="Picture 2" descr="C:\Users\AL BOSTAN\Downloads\ao\FireShot Capture 257 - Mandible - Indication - B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44" t="57025" r="50000" b="33568"/>
          <a:stretch/>
        </p:blipFill>
        <p:spPr bwMode="auto">
          <a:xfrm>
            <a:off x="0" y="21028"/>
            <a:ext cx="9144000" cy="683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81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7170" name="Picture 2" descr="C:\Users\AL BOSTAN\Downloads\ao\FireShot Capture 257 - Mandible - Indication - B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54" t="68343" r="51025" b="226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48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8194" name="Picture 2" descr="C:\Users\AL BOSTAN\Downloads\ao\FireShot Capture 257 - Mandible - Indication - B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19" t="79203" r="51320" b="12574"/>
          <a:stretch/>
        </p:blipFill>
        <p:spPr bwMode="auto">
          <a:xfrm>
            <a:off x="-26982" y="1"/>
            <a:ext cx="9170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Fixation of a simple body fracture with a large plate"/>
          <p:cNvSpPr>
            <a:spLocks noChangeAspect="1" noChangeArrowheads="1"/>
          </p:cNvSpPr>
          <p:nvPr/>
        </p:nvSpPr>
        <p:spPr bwMode="auto">
          <a:xfrm>
            <a:off x="8143875" y="-1828800"/>
            <a:ext cx="5143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2312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548681"/>
            <a:ext cx="7582442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99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محمد\Desktop\New folder (2)\91_B40_p100_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160" y="449396"/>
            <a:ext cx="8600312" cy="5838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338" y="2060848"/>
            <a:ext cx="6316662" cy="1143000"/>
          </a:xfrm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 fractures</a:t>
            </a:r>
            <a:endParaRPr lang="ar-EG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7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42" name="Picture 2" descr="C:\Users\AL BOSTAN\Downloads\ao\FireShot Capture 258 - Mandible - Indication - A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07" t="6933" r="50024" b="88044"/>
          <a:stretch/>
        </p:blipFill>
        <p:spPr bwMode="auto">
          <a:xfrm>
            <a:off x="0" y="764704"/>
            <a:ext cx="9144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60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85414"/>
            <a:ext cx="8561258" cy="51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1266" name="Picture 2" descr="C:\Users\AL BOSTAN\Downloads\ao\FireShot Capture 258 - Mandible - Indication - A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14" t="12511" r="50708" b="740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73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محمد\Desktop\New folder (2)\91_AN60_p100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3514"/>
          <a:stretch>
            <a:fillRect/>
          </a:stretch>
        </p:blipFill>
        <p:spPr bwMode="auto">
          <a:xfrm>
            <a:off x="683568" y="404664"/>
            <a:ext cx="7560840" cy="5920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z="6600" b="1" dirty="0" smtClean="0"/>
              <a:t>بشرط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occlusion was normal and there was no perceptible mobility of the fracture</a:t>
            </a:r>
            <a:endParaRPr lang="ar-EG" dirty="0"/>
          </a:p>
        </p:txBody>
      </p:sp>
      <p:pic>
        <p:nvPicPr>
          <p:cNvPr id="61442" name="Picture 2" descr="C:\Users\محمد\Desktop\New folder (2)\91_AN60_p12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43182"/>
            <a:ext cx="5572164" cy="378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2290" name="Picture 2" descr="C:\Users\AL BOSTAN\Downloads\ao\FireShot Capture 258 - Mandible - Indication - A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9" t="28524" r="51122" b="59365"/>
          <a:stretch/>
        </p:blipFill>
        <p:spPr bwMode="auto">
          <a:xfrm>
            <a:off x="0" y="-21309"/>
            <a:ext cx="9144000" cy="687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91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2466" name="Picture 2" descr="C:\Users\محمد\Desktop\New folder (2)\91_AN50_p33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36464"/>
            <a:ext cx="8032976" cy="5453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3314" name="Picture 2" descr="C:\Users\AL BOSTAN\Downloads\ao\FireShot Capture 258 - Mandible - Indication - A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65" t="42551" r="51310" b="48571"/>
          <a:stretch/>
        </p:blipFill>
        <p:spPr bwMode="auto">
          <a:xfrm>
            <a:off x="0" y="4447"/>
            <a:ext cx="9144000" cy="68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54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4338" name="Picture 2" descr="C:\Users\AL BOSTAN\Downloads\ao\FireShot Capture 258 - Mandible - Indication - A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4" t="53536" r="50717" b="37049"/>
          <a:stretch/>
        </p:blipFill>
        <p:spPr bwMode="auto">
          <a:xfrm>
            <a:off x="20379" y="428604"/>
            <a:ext cx="8674614" cy="53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94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محمد\Desktop\New folder (2)\91_AN20_p470_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354" y="1500174"/>
            <a:ext cx="6123851" cy="4157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My Movie 2 fr angl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-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5362" name="Picture 2" descr="C:\Users\AL BOSTAN\Downloads\ao\FireShot Capture 258 - Mandible - Indication - A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61" t="65029" r="51035" b="25189"/>
          <a:stretch/>
        </p:blipFill>
        <p:spPr bwMode="auto">
          <a:xfrm>
            <a:off x="0" y="692696"/>
            <a:ext cx="9144000" cy="504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0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6" descr="Epi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52736"/>
            <a:ext cx="8826034" cy="500141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6562" name="Picture 2" descr="C:\Users\محمد\Desktop\New folder (2)\91_AN21_p33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21477" cy="5497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My Movie 3 fr angle recon plat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1690" y="-27384"/>
            <a:ext cx="9175690" cy="6839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6386" name="Picture 2" descr="C:\Users\AL BOSTAN\Downloads\ao\FireShot Capture 258 - Mandible - Indication - A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03" t="76957" r="51419" b="12499"/>
          <a:stretch/>
        </p:blipFill>
        <p:spPr bwMode="auto">
          <a:xfrm>
            <a:off x="251520" y="190844"/>
            <a:ext cx="8892480" cy="61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25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852936"/>
            <a:ext cx="6316662" cy="1143000"/>
          </a:xfrm>
        </p:spPr>
        <p:txBody>
          <a:bodyPr/>
          <a:lstStyle/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Condylar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fractures</a:t>
            </a:r>
            <a:endParaRPr lang="ar-EG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6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7410" name="Picture 2" descr="C:\Users\AL BOSTAN\Downloads\ao\FireShot Capture 259 - Mandible - Indication - C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27" t="7131" r="50000" b="800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52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8434" name="Picture 2" descr="C:\Users\AL BOSTAN\Downloads\ao\FireShot Capture 259 - Mandible - Indication - C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61" t="20640" r="51386" b="67855"/>
          <a:stretch/>
        </p:blipFill>
        <p:spPr bwMode="auto">
          <a:xfrm>
            <a:off x="0" y="-70883"/>
            <a:ext cx="9144000" cy="692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97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Observation</a:t>
            </a:r>
            <a:endParaRPr lang="ar-E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Diet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patient can eat whatever is comfortable.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solid foods cause pain, the patients will self-limit their diet to softer foods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There is no contraindication regarding the fracture to taking solid foods. </a:t>
            </a:r>
          </a:p>
          <a:p>
            <a:pPr algn="l" rtl="0"/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7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338" y="0"/>
            <a:ext cx="6316662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Rehabilitation exercises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813" y="1340768"/>
            <a:ext cx="6326187" cy="4525963"/>
          </a:xfrm>
        </p:spPr>
        <p:txBody>
          <a:bodyPr/>
          <a:lstStyle/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Patients are instructed in physical therapy maneuvers. This includes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jaw opening, right and left lateral excursions, and protrusive excursions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the mandible. </a:t>
            </a:r>
          </a:p>
          <a:p>
            <a:pPr algn="l" rtl="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These exercises should be performed several times a day. </a:t>
            </a:r>
          </a:p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Follow-up</a:t>
            </a:r>
            <a:endParaRPr lang="ar-E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patient is evaluated at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one week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verify the occlusion and to assure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adequate performance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functional rehabilitation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exercises.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Typically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if the patient is doing well after 1 week, the next appointment will 2 weeks later. The necessity and frequency of future appointments will then be based on the findings at this appointment. </a:t>
            </a: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37550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9458" name="Picture 2" descr="C:\Users\AL BOSTAN\Downloads\ao\FireShot Capture 259 - Mandible - Indication - C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65" t="34286" r="51298" b="52211"/>
          <a:stretch/>
        </p:blipFill>
        <p:spPr bwMode="auto">
          <a:xfrm>
            <a:off x="179512" y="-1367"/>
            <a:ext cx="8784976" cy="666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60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6" descr="Fav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088684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General considerations </a:t>
            </a:r>
            <a:br>
              <a:rPr lang="en-US" b="1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condylar fractures can be treated closed.</a:t>
            </a:r>
          </a:p>
          <a:p>
            <a:pPr algn="l" rtl="0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Management of condylar fractures is a controversial topic. A variety of management techniques has been described in the medical literature.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8431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Closed treatment options </a:t>
            </a:r>
            <a:br>
              <a:rPr lang="en-US" b="1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Closed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treatment for condylar fractures may involve the following:</a:t>
            </a:r>
          </a:p>
          <a:p>
            <a:pPr algn="l" rt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period of MMF</a:t>
            </a:r>
          </a:p>
          <a:p>
            <a:pPr algn="l" rt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Functional therapy (immediate function with elastics)</a:t>
            </a:r>
          </a:p>
          <a:p>
            <a:pPr algn="l" rt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combination of the above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35816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20482" name="Picture 2" descr="C:\Users\AL BOSTAN\Downloads\ao\FireShot Capture 259 - Mandible - Indication - C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44" t="50348" r="50900" b="38533"/>
          <a:stretch/>
        </p:blipFill>
        <p:spPr bwMode="auto">
          <a:xfrm>
            <a:off x="0" y="-10657"/>
            <a:ext cx="8606928" cy="63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5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محمد\Desktop\New folder (2)\91_C10_p140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5874"/>
            <a:ext cx="7108254" cy="5265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محمد\Desktop\New folder (2)\91_C10_p120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3810000"/>
          </a:xfrm>
          <a:prstGeom prst="rect">
            <a:avLst/>
          </a:prstGeom>
          <a:noFill/>
        </p:spPr>
      </p:pic>
      <p:pic>
        <p:nvPicPr>
          <p:cNvPr id="70658" name="Picture 2" descr="C:\Users\محمد\Desktop\New folder (2)\91_C10_p130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5143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21506" name="Picture 2" descr="C:\Users\AL BOSTAN\Downloads\ao\FireShot Capture 259 - Mandible - Indication - C_ - https___www2.aofoundation.org_wps_portal_surger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3" t="63492" r="51268" b="25525"/>
          <a:stretch/>
        </p:blipFill>
        <p:spPr bwMode="auto">
          <a:xfrm>
            <a:off x="1" y="0"/>
            <a:ext cx="9144000" cy="659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30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 last message</a:t>
            </a:r>
            <a:endParaRPr lang="en-US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Mandible is the only mobile segment in face that bears the load of </a:t>
            </a:r>
            <a:r>
              <a:rPr lang="en-US" dirty="0" err="1" smtClean="0"/>
              <a:t>masticatory</a:t>
            </a:r>
            <a:r>
              <a:rPr lang="en-US" dirty="0" smtClean="0"/>
              <a:t> forces</a:t>
            </a:r>
          </a:p>
          <a:p>
            <a:pPr algn="l" rtl="0"/>
            <a:r>
              <a:rPr lang="en-US" dirty="0" smtClean="0"/>
              <a:t>Fracture mandible is one of the most common presentation in ER</a:t>
            </a:r>
          </a:p>
          <a:p>
            <a:pPr algn="l" rtl="0"/>
            <a:r>
              <a:rPr lang="en-US" dirty="0" smtClean="0"/>
              <a:t>Good evaluation of the patient is a vital item in management</a:t>
            </a:r>
          </a:p>
          <a:p>
            <a:pPr algn="l" rtl="0"/>
            <a:r>
              <a:rPr lang="en-US" dirty="0" smtClean="0"/>
              <a:t>Not all </a:t>
            </a:r>
            <a:r>
              <a:rPr lang="en-US" dirty="0" err="1" smtClean="0"/>
              <a:t>mandiblar</a:t>
            </a:r>
            <a:r>
              <a:rPr lang="en-US" dirty="0" smtClean="0"/>
              <a:t> fractures are operative</a:t>
            </a:r>
          </a:p>
          <a:p>
            <a:pPr algn="l" rtl="0"/>
            <a:r>
              <a:rPr lang="en-US" dirty="0" smtClean="0"/>
              <a:t>Conservative treatment is an art that only done by the expert in that </a:t>
            </a:r>
            <a:r>
              <a:rPr lang="en-US" dirty="0" err="1" smtClean="0"/>
              <a:t>spspeciality</a:t>
            </a:r>
            <a:endParaRPr lang="en-US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EG" sz="4800" b="1" dirty="0" smtClean="0"/>
              <a:t>الحمد لله الذى بنعمته تتم الصالحات</a:t>
            </a:r>
            <a:endParaRPr lang="en-US" sz="4800" b="1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62" y="980728"/>
            <a:ext cx="8218570" cy="530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748464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Symphyseal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parasymphyseal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fractures</a:t>
            </a:r>
            <a:endParaRPr lang="ar-EG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ed_0092_slide">
  <a:themeElements>
    <a:clrScheme name="Custom Design 14">
      <a:dk1>
        <a:srgbClr val="000000"/>
      </a:dk1>
      <a:lt1>
        <a:srgbClr val="CCCCCC"/>
      </a:lt1>
      <a:dk2>
        <a:srgbClr val="000000"/>
      </a:dk2>
      <a:lt2>
        <a:srgbClr val="666666"/>
      </a:lt2>
      <a:accent1>
        <a:srgbClr val="1F5499"/>
      </a:accent1>
      <a:accent2>
        <a:srgbClr val="1D8019"/>
      </a:accent2>
      <a:accent3>
        <a:srgbClr val="E2E2E2"/>
      </a:accent3>
      <a:accent4>
        <a:srgbClr val="000000"/>
      </a:accent4>
      <a:accent5>
        <a:srgbClr val="ABB3CA"/>
      </a:accent5>
      <a:accent6>
        <a:srgbClr val="197316"/>
      </a:accent6>
      <a:hlink>
        <a:srgbClr val="218BA3"/>
      </a:hlink>
      <a:folHlink>
        <a:srgbClr val="574C99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03F3F"/>
        </a:accent1>
        <a:accent2>
          <a:srgbClr val="A31A1A"/>
        </a:accent2>
        <a:accent3>
          <a:srgbClr val="E2E2E2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2"/>
        </a:accent1>
        <a:accent2>
          <a:srgbClr val="804A26"/>
        </a:accent2>
        <a:accent3>
          <a:srgbClr val="E2E2E2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335966"/>
        </a:accent1>
        <a:accent2>
          <a:srgbClr val="803939"/>
        </a:accent2>
        <a:accent3>
          <a:srgbClr val="E2E2E2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9"/>
        </a:accent1>
        <a:accent2>
          <a:srgbClr val="736017"/>
        </a:accent2>
        <a:accent3>
          <a:srgbClr val="E2E2E2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CEC00"/>
        </a:accent1>
        <a:accent2>
          <a:srgbClr val="E6CB00"/>
        </a:accent2>
        <a:accent3>
          <a:srgbClr val="E2E2E2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6919"/>
        </a:accent1>
        <a:accent2>
          <a:srgbClr val="688019"/>
        </a:accent2>
        <a:accent3>
          <a:srgbClr val="E2E2E2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6"/>
        </a:accent1>
        <a:accent2>
          <a:srgbClr val="666514"/>
        </a:accent2>
        <a:accent3>
          <a:srgbClr val="E2E2E2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119"/>
        </a:accent1>
        <a:accent2>
          <a:srgbClr val="197280"/>
        </a:accent2>
        <a:accent3>
          <a:srgbClr val="E2E2E2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4EC100"/>
        </a:accent1>
        <a:accent2>
          <a:srgbClr val="358400"/>
        </a:accent2>
        <a:accent3>
          <a:srgbClr val="E2E2E2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586614"/>
        </a:accent1>
        <a:accent2>
          <a:srgbClr val="295966"/>
        </a:accent2>
        <a:accent3>
          <a:srgbClr val="E2E2E2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06B"/>
        </a:accent1>
        <a:accent2>
          <a:srgbClr val="804E33"/>
        </a:accent2>
        <a:accent3>
          <a:srgbClr val="E2E2E2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C3F48"/>
        </a:accent1>
        <a:accent2>
          <a:srgbClr val="3D7317"/>
        </a:accent2>
        <a:accent3>
          <a:srgbClr val="E2E2E2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00A5C9"/>
        </a:accent1>
        <a:accent2>
          <a:srgbClr val="427D89"/>
        </a:accent2>
        <a:accent3>
          <a:srgbClr val="E2E2E2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1F5499"/>
        </a:accent1>
        <a:accent2>
          <a:srgbClr val="1D8019"/>
        </a:accent2>
        <a:accent3>
          <a:srgbClr val="E2E2E2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B"/>
        </a:accent1>
        <a:accent2>
          <a:srgbClr val="196D80"/>
        </a:accent2>
        <a:accent3>
          <a:srgbClr val="E2E2E2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666514"/>
        </a:accent1>
        <a:accent2>
          <a:srgbClr val="145766"/>
        </a:accent2>
        <a:accent3>
          <a:srgbClr val="E2E2E2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03F3F"/>
        </a:accent1>
        <a:accent2>
          <a:srgbClr val="A31A1A"/>
        </a:accent2>
        <a:accent3>
          <a:srgbClr val="FFFFFF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2"/>
        </a:accent1>
        <a:accent2>
          <a:srgbClr val="804A26"/>
        </a:accent2>
        <a:accent3>
          <a:srgbClr val="FFFFFF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335966"/>
        </a:accent1>
        <a:accent2>
          <a:srgbClr val="803939"/>
        </a:accent2>
        <a:accent3>
          <a:srgbClr val="FFFFFF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9"/>
        </a:accent1>
        <a:accent2>
          <a:srgbClr val="736017"/>
        </a:accent2>
        <a:accent3>
          <a:srgbClr val="FFFFFF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CEC00"/>
        </a:accent1>
        <a:accent2>
          <a:srgbClr val="E6CB00"/>
        </a:accent2>
        <a:accent3>
          <a:srgbClr val="FFFFFF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6919"/>
        </a:accent1>
        <a:accent2>
          <a:srgbClr val="688019"/>
        </a:accent2>
        <a:accent3>
          <a:srgbClr val="FFFFFF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6"/>
        </a:accent1>
        <a:accent2>
          <a:srgbClr val="666514"/>
        </a:accent2>
        <a:accent3>
          <a:srgbClr val="FFFFFF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119"/>
        </a:accent1>
        <a:accent2>
          <a:srgbClr val="197280"/>
        </a:accent2>
        <a:accent3>
          <a:srgbClr val="FFFFFF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4EC100"/>
        </a:accent1>
        <a:accent2>
          <a:srgbClr val="358400"/>
        </a:accent2>
        <a:accent3>
          <a:srgbClr val="FFFFFF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586614"/>
        </a:accent1>
        <a:accent2>
          <a:srgbClr val="295966"/>
        </a:accent2>
        <a:accent3>
          <a:srgbClr val="FFFFFF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06B"/>
        </a:accent1>
        <a:accent2>
          <a:srgbClr val="804E33"/>
        </a:accent2>
        <a:accent3>
          <a:srgbClr val="FFFFFF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C3F48"/>
        </a:accent1>
        <a:accent2>
          <a:srgbClr val="3D7317"/>
        </a:accent2>
        <a:accent3>
          <a:srgbClr val="FFFFFF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00A5C9"/>
        </a:accent1>
        <a:accent2>
          <a:srgbClr val="427D89"/>
        </a:accent2>
        <a:accent3>
          <a:srgbClr val="FFFFFF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1F5499"/>
        </a:accent1>
        <a:accent2>
          <a:srgbClr val="1D8019"/>
        </a:accent2>
        <a:accent3>
          <a:srgbClr val="FFFFFF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B"/>
        </a:accent1>
        <a:accent2>
          <a:srgbClr val="196D80"/>
        </a:accent2>
        <a:accent3>
          <a:srgbClr val="FFFFFF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666514"/>
        </a:accent1>
        <a:accent2>
          <a:srgbClr val="145766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4">
      <a:dk1>
        <a:srgbClr val="000000"/>
      </a:dk1>
      <a:lt1>
        <a:srgbClr val="CCCCCC"/>
      </a:lt1>
      <a:dk2>
        <a:srgbClr val="000000"/>
      </a:dk2>
      <a:lt2>
        <a:srgbClr val="666666"/>
      </a:lt2>
      <a:accent1>
        <a:srgbClr val="1F5499"/>
      </a:accent1>
      <a:accent2>
        <a:srgbClr val="1D8019"/>
      </a:accent2>
      <a:accent3>
        <a:srgbClr val="E2E2E2"/>
      </a:accent3>
      <a:accent4>
        <a:srgbClr val="000000"/>
      </a:accent4>
      <a:accent5>
        <a:srgbClr val="ABB3CA"/>
      </a:accent5>
      <a:accent6>
        <a:srgbClr val="197316"/>
      </a:accent6>
      <a:hlink>
        <a:srgbClr val="218BA3"/>
      </a:hlink>
      <a:folHlink>
        <a:srgbClr val="574C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03F3F"/>
        </a:accent1>
        <a:accent2>
          <a:srgbClr val="A31A1A"/>
        </a:accent2>
        <a:accent3>
          <a:srgbClr val="E2E2E2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2"/>
        </a:accent1>
        <a:accent2>
          <a:srgbClr val="804A26"/>
        </a:accent2>
        <a:accent3>
          <a:srgbClr val="E2E2E2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335966"/>
        </a:accent1>
        <a:accent2>
          <a:srgbClr val="803939"/>
        </a:accent2>
        <a:accent3>
          <a:srgbClr val="E2E2E2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9"/>
        </a:accent1>
        <a:accent2>
          <a:srgbClr val="736017"/>
        </a:accent2>
        <a:accent3>
          <a:srgbClr val="E2E2E2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CEC00"/>
        </a:accent1>
        <a:accent2>
          <a:srgbClr val="E6CB00"/>
        </a:accent2>
        <a:accent3>
          <a:srgbClr val="E2E2E2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6919"/>
        </a:accent1>
        <a:accent2>
          <a:srgbClr val="688019"/>
        </a:accent2>
        <a:accent3>
          <a:srgbClr val="E2E2E2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6"/>
        </a:accent1>
        <a:accent2>
          <a:srgbClr val="666514"/>
        </a:accent2>
        <a:accent3>
          <a:srgbClr val="E2E2E2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119"/>
        </a:accent1>
        <a:accent2>
          <a:srgbClr val="197280"/>
        </a:accent2>
        <a:accent3>
          <a:srgbClr val="E2E2E2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4EC100"/>
        </a:accent1>
        <a:accent2>
          <a:srgbClr val="358400"/>
        </a:accent2>
        <a:accent3>
          <a:srgbClr val="E2E2E2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586614"/>
        </a:accent1>
        <a:accent2>
          <a:srgbClr val="295966"/>
        </a:accent2>
        <a:accent3>
          <a:srgbClr val="E2E2E2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06B"/>
        </a:accent1>
        <a:accent2>
          <a:srgbClr val="804E33"/>
        </a:accent2>
        <a:accent3>
          <a:srgbClr val="E2E2E2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C3F48"/>
        </a:accent1>
        <a:accent2>
          <a:srgbClr val="3D7317"/>
        </a:accent2>
        <a:accent3>
          <a:srgbClr val="E2E2E2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00A5C9"/>
        </a:accent1>
        <a:accent2>
          <a:srgbClr val="427D89"/>
        </a:accent2>
        <a:accent3>
          <a:srgbClr val="E2E2E2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1F5499"/>
        </a:accent1>
        <a:accent2>
          <a:srgbClr val="1D8019"/>
        </a:accent2>
        <a:accent3>
          <a:srgbClr val="E2E2E2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B"/>
        </a:accent1>
        <a:accent2>
          <a:srgbClr val="196D80"/>
        </a:accent2>
        <a:accent3>
          <a:srgbClr val="E2E2E2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666514"/>
        </a:accent1>
        <a:accent2>
          <a:srgbClr val="145766"/>
        </a:accent2>
        <a:accent3>
          <a:srgbClr val="E2E2E2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03F3F"/>
        </a:accent1>
        <a:accent2>
          <a:srgbClr val="A31A1A"/>
        </a:accent2>
        <a:accent3>
          <a:srgbClr val="FFFFFF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2"/>
        </a:accent1>
        <a:accent2>
          <a:srgbClr val="804A26"/>
        </a:accent2>
        <a:accent3>
          <a:srgbClr val="FFFFFF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335966"/>
        </a:accent1>
        <a:accent2>
          <a:srgbClr val="803939"/>
        </a:accent2>
        <a:accent3>
          <a:srgbClr val="FFFFFF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9"/>
        </a:accent1>
        <a:accent2>
          <a:srgbClr val="736017"/>
        </a:accent2>
        <a:accent3>
          <a:srgbClr val="FFFFFF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CEC00"/>
        </a:accent1>
        <a:accent2>
          <a:srgbClr val="E6CB00"/>
        </a:accent2>
        <a:accent3>
          <a:srgbClr val="FFFFFF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6919"/>
        </a:accent1>
        <a:accent2>
          <a:srgbClr val="688019"/>
        </a:accent2>
        <a:accent3>
          <a:srgbClr val="FFFFFF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6"/>
        </a:accent1>
        <a:accent2>
          <a:srgbClr val="666514"/>
        </a:accent2>
        <a:accent3>
          <a:srgbClr val="FFFFFF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119"/>
        </a:accent1>
        <a:accent2>
          <a:srgbClr val="197280"/>
        </a:accent2>
        <a:accent3>
          <a:srgbClr val="FFFFFF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4EC100"/>
        </a:accent1>
        <a:accent2>
          <a:srgbClr val="358400"/>
        </a:accent2>
        <a:accent3>
          <a:srgbClr val="FFFFFF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586614"/>
        </a:accent1>
        <a:accent2>
          <a:srgbClr val="295966"/>
        </a:accent2>
        <a:accent3>
          <a:srgbClr val="FFFFFF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06B"/>
        </a:accent1>
        <a:accent2>
          <a:srgbClr val="804E33"/>
        </a:accent2>
        <a:accent3>
          <a:srgbClr val="FFFFFF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C3F48"/>
        </a:accent1>
        <a:accent2>
          <a:srgbClr val="3D7317"/>
        </a:accent2>
        <a:accent3>
          <a:srgbClr val="FFFFFF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00A5C9"/>
        </a:accent1>
        <a:accent2>
          <a:srgbClr val="427D89"/>
        </a:accent2>
        <a:accent3>
          <a:srgbClr val="FFFFFF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1F5499"/>
        </a:accent1>
        <a:accent2>
          <a:srgbClr val="1D8019"/>
        </a:accent2>
        <a:accent3>
          <a:srgbClr val="FFFFFF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B"/>
        </a:accent1>
        <a:accent2>
          <a:srgbClr val="196D80"/>
        </a:accent2>
        <a:accent3>
          <a:srgbClr val="FFFFFF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666514"/>
        </a:accent1>
        <a:accent2>
          <a:srgbClr val="145766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med_0092_slide</Template>
  <TotalTime>91</TotalTime>
  <Words>459</Words>
  <Application>Microsoft Office PowerPoint</Application>
  <PresentationFormat>On-screen Show (4:3)</PresentationFormat>
  <Paragraphs>74</Paragraphs>
  <Slides>78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med_0092_slide</vt:lpstr>
      <vt:lpstr>1_Default Design</vt:lpstr>
      <vt:lpstr>Fracture mandible; the art to manage</vt:lpstr>
      <vt:lpstr>History </vt:lpstr>
      <vt:lpstr>History</vt:lpstr>
      <vt:lpstr>Slide 4</vt:lpstr>
      <vt:lpstr>Slide 5</vt:lpstr>
      <vt:lpstr>Slide 6</vt:lpstr>
      <vt:lpstr>Slide 7</vt:lpstr>
      <vt:lpstr>Slide 8</vt:lpstr>
      <vt:lpstr>Symphyseal  and parasymphyseal fractures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Lag Screw Technique</vt:lpstr>
      <vt:lpstr>Lag Screw Technique</vt:lpstr>
      <vt:lpstr>Lag Screw Technique</vt:lpstr>
      <vt:lpstr>Slide 20</vt:lpstr>
      <vt:lpstr>Slide 21</vt:lpstr>
      <vt:lpstr>Slide 22</vt:lpstr>
      <vt:lpstr>Intraoral approach to the symphysis and body</vt:lpstr>
      <vt:lpstr>Slide 24</vt:lpstr>
      <vt:lpstr>Surgical flap dissection</vt:lpstr>
      <vt:lpstr>Slide 26</vt:lpstr>
      <vt:lpstr>Fracture site exposure</vt:lpstr>
      <vt:lpstr>Dissection of the mental nerve</vt:lpstr>
      <vt:lpstr>Slide 29</vt:lpstr>
      <vt:lpstr>Plate positioning  </vt:lpstr>
      <vt:lpstr>Slide 31</vt:lpstr>
      <vt:lpstr>Application of second plate  </vt:lpstr>
      <vt:lpstr>Slide 33</vt:lpstr>
      <vt:lpstr>Slide 34</vt:lpstr>
      <vt:lpstr>Body fractures</vt:lpstr>
      <vt:lpstr>Slide 36</vt:lpstr>
      <vt:lpstr>Slide 37</vt:lpstr>
      <vt:lpstr>Slide 38</vt:lpstr>
      <vt:lpstr>Slide 39</vt:lpstr>
      <vt:lpstr>Slide 40</vt:lpstr>
      <vt:lpstr>Circumdental wiring </vt:lpstr>
      <vt:lpstr>Slide 42</vt:lpstr>
      <vt:lpstr>Slide 43</vt:lpstr>
      <vt:lpstr>Slide 44</vt:lpstr>
      <vt:lpstr>Slide 45</vt:lpstr>
      <vt:lpstr>Slide 46</vt:lpstr>
      <vt:lpstr>Slide 47</vt:lpstr>
      <vt:lpstr>Angle fractures</vt:lpstr>
      <vt:lpstr>Slide 49</vt:lpstr>
      <vt:lpstr>Slide 50</vt:lpstr>
      <vt:lpstr>Slide 51</vt:lpstr>
      <vt:lpstr>بشرط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Condylar fractures</vt:lpstr>
      <vt:lpstr>Slide 64</vt:lpstr>
      <vt:lpstr>Slide 65</vt:lpstr>
      <vt:lpstr>Observation</vt:lpstr>
      <vt:lpstr>Rehabilitation exercises</vt:lpstr>
      <vt:lpstr>Follow-up</vt:lpstr>
      <vt:lpstr>Slide 69</vt:lpstr>
      <vt:lpstr>General considerations  </vt:lpstr>
      <vt:lpstr>Closed treatment options  </vt:lpstr>
      <vt:lpstr>Slide 72</vt:lpstr>
      <vt:lpstr>Slide 73</vt:lpstr>
      <vt:lpstr>Slide 74</vt:lpstr>
      <vt:lpstr>Slide 75</vt:lpstr>
      <vt:lpstr>The  last message</vt:lpstr>
      <vt:lpstr>الحمد لله الذى بنعمته تتم الصالحات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 mandible</dc:title>
  <dc:creator>محمد</dc:creator>
  <cp:lastModifiedBy>محمد</cp:lastModifiedBy>
  <cp:revision>4</cp:revision>
  <dcterms:created xsi:type="dcterms:W3CDTF">2018-09-11T00:25:49Z</dcterms:created>
  <dcterms:modified xsi:type="dcterms:W3CDTF">2018-09-11T11:10:11Z</dcterms:modified>
</cp:coreProperties>
</file>